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</p:sldMasterIdLst>
  <p:notesMasterIdLst>
    <p:notesMasterId r:id="rId41"/>
  </p:notesMasterIdLst>
  <p:sldIdLst>
    <p:sldId id="300" r:id="rId2"/>
    <p:sldId id="258" r:id="rId3"/>
    <p:sldId id="259" r:id="rId4"/>
    <p:sldId id="285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69" r:id="rId13"/>
    <p:sldId id="268" r:id="rId14"/>
    <p:sldId id="266" r:id="rId15"/>
    <p:sldId id="267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01" r:id="rId38"/>
    <p:sldId id="295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KUR Rahul" initials="TR" lastIdx="0" clrIdx="0">
    <p:extLst>
      <p:ext uri="{19B8F6BF-5375-455C-9EA6-DF929625EA0E}">
        <p15:presenceInfo xmlns:p15="http://schemas.microsoft.com/office/powerpoint/2012/main" userId="S-1-5-21-1542495266-1560131641-346443786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07" autoAdjust="0"/>
  </p:normalViewPr>
  <p:slideViewPr>
    <p:cSldViewPr snapToGrid="0">
      <p:cViewPr varScale="1">
        <p:scale>
          <a:sx n="60" d="100"/>
          <a:sy n="60" d="100"/>
        </p:scale>
        <p:origin x="14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4D9DC-F13E-4EC3-90B9-BF1B78E7DCEB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D046-A895-4B70-9358-3DC830B2A0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01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Solution to the problem of power dissipation is event based data acquisition or </a:t>
            </a:r>
            <a:r>
              <a:rPr lang="en-GB" dirty="0" err="1"/>
              <a:t>clockless</a:t>
            </a:r>
            <a:r>
              <a:rPr lang="en-GB" dirty="0"/>
              <a:t>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D046-A895-4B70-9358-3DC830B2A0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D046-A895-4B70-9358-3DC830B2A05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1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D046-A895-4B70-9358-3DC830B2A05E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460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Performance – no local delay, no clock , processing done at environmental rate</a:t>
            </a:r>
          </a:p>
          <a:p>
            <a:r>
              <a:rPr lang="en-GB" dirty="0"/>
              <a:t>Power - No clock no power wastage, No glitches, Only active components takes the power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D046-A895-4B70-9358-3DC830B2A05E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99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APF are used to implement delay because of its circuitry (small and precise results)</a:t>
            </a:r>
          </a:p>
          <a:p>
            <a:r>
              <a:rPr lang="en-GB" dirty="0"/>
              <a:t>Resistive feedback is a voltage divider</a:t>
            </a:r>
          </a:p>
          <a:p>
            <a:r>
              <a:rPr lang="en-GB" dirty="0"/>
              <a:t>Made on hardware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D046-A895-4B70-9358-3DC830B2A05E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066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R2R ladder </a:t>
            </a:r>
          </a:p>
          <a:p>
            <a:r>
              <a:rPr lang="en-GB" dirty="0"/>
              <a:t>Summing amplifier DAC</a:t>
            </a:r>
          </a:p>
          <a:p>
            <a:r>
              <a:rPr lang="en-GB" dirty="0"/>
              <a:t>Thermometer code </a:t>
            </a:r>
            <a:r>
              <a:rPr lang="en-GB" dirty="0" err="1"/>
              <a:t>Dac</a:t>
            </a:r>
            <a:r>
              <a:rPr lang="en-GB" dirty="0"/>
              <a:t> </a:t>
            </a:r>
          </a:p>
          <a:p>
            <a:r>
              <a:rPr lang="en-GB" dirty="0"/>
              <a:t>And </a:t>
            </a:r>
            <a:r>
              <a:rPr lang="en-GB" dirty="0" err="1"/>
              <a:t>opamp</a:t>
            </a:r>
            <a:r>
              <a:rPr lang="en-GB" dirty="0"/>
              <a:t> as integrator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D046-A895-4B70-9358-3DC830B2A05E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80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1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82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36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59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45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7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34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873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90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99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06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79768311-C7E1-41E4-A5DD-3C73C83E5126}" type="datetimeFigureOut">
              <a:rPr lang="en-GB" smtClean="0"/>
              <a:t>21/08/2018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2769F9A4-64EA-4912-8514-0F4C4864AD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48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6.png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9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8DE509-C75D-4493-8936-7FD6C286D8B2}"/>
              </a:ext>
            </a:extLst>
          </p:cNvPr>
          <p:cNvSpPr/>
          <p:nvPr/>
        </p:nvSpPr>
        <p:spPr>
          <a:xfrm>
            <a:off x="173882" y="310670"/>
            <a:ext cx="8850373" cy="276998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0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t>Event-Based Asynchronous</a:t>
            </a:r>
          </a:p>
          <a:p>
            <a:pPr algn="ctr"/>
            <a:r>
              <a:rPr lang="en-US" sz="60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/>
                </a:solidFill>
              </a:rPr>
              <a:t>Processing System </a:t>
            </a:r>
          </a:p>
          <a:p>
            <a:pPr algn="ctr"/>
            <a:endParaRPr lang="en-US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6" name="CuadroTexto 6">
            <a:extLst>
              <a:ext uri="{FF2B5EF4-FFF2-40B4-BE49-F238E27FC236}">
                <a16:creationId xmlns:a16="http://schemas.microsoft.com/office/drawing/2014/main" id="{DFBD0308-2ADC-4BDA-AC36-3F14DD77CEEA}"/>
              </a:ext>
            </a:extLst>
          </p:cNvPr>
          <p:cNvSpPr txBox="1"/>
          <p:nvPr/>
        </p:nvSpPr>
        <p:spPr>
          <a:xfrm>
            <a:off x="291936" y="3664058"/>
            <a:ext cx="6109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Rahul Singh Thakur	</a:t>
            </a:r>
          </a:p>
          <a:p>
            <a:r>
              <a:rPr lang="en-GB" sz="24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s1776200</a:t>
            </a:r>
          </a:p>
          <a:p>
            <a:r>
              <a:rPr lang="en-IN" sz="2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endParaRPr lang="en-GB" sz="24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400" dirty="0">
                <a:ln>
                  <a:solidFill>
                    <a:schemeClr val="accent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MSc Electronics</a:t>
            </a:r>
          </a:p>
          <a:p>
            <a:r>
              <a:rPr lang="es-ES" sz="2400" dirty="0">
                <a:ln>
                  <a:solidFill>
                    <a:schemeClr val="accent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GB" sz="2400" dirty="0">
                <a:ln>
                  <a:solidFill>
                    <a:schemeClr val="accent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 University of Edinburgh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E8A22-908C-4804-A608-F6C7AA72CE7A}"/>
              </a:ext>
            </a:extLst>
          </p:cNvPr>
          <p:cNvSpPr/>
          <p:nvPr/>
        </p:nvSpPr>
        <p:spPr>
          <a:xfrm>
            <a:off x="3840084" y="4279611"/>
            <a:ext cx="5123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n>
                  <a:solidFill>
                    <a:schemeClr val="tx1"/>
                  </a:solidFill>
                </a:ln>
                <a:solidFill>
                  <a:schemeClr val="bg2">
                    <a:lumMod val="9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</a:t>
            </a:r>
            <a:r>
              <a:rPr lang="en-GB" sz="20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 supervisor : Dr Alister Hamilton</a:t>
            </a:r>
          </a:p>
          <a:p>
            <a:r>
              <a:rPr lang="en-GB" sz="20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Thesis examiner    :  Dr Stewart Smith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EC59F-0620-45C3-988A-448822FC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81057"/>
            <a:ext cx="9176658" cy="5878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D2C3EA-B432-432C-9B56-5A37ED52F46B}"/>
              </a:ext>
            </a:extLst>
          </p:cNvPr>
          <p:cNvCxnSpPr/>
          <p:nvPr/>
        </p:nvCxnSpPr>
        <p:spPr>
          <a:xfrm>
            <a:off x="1654629" y="2775857"/>
            <a:ext cx="56279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63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0EE9F-F92B-4C68-8C6B-00AC15A57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943" y="3301471"/>
            <a:ext cx="8502114" cy="21009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5F0B0D4-A27E-41CB-898F-2139D03649A0}"/>
              </a:ext>
            </a:extLst>
          </p:cNvPr>
          <p:cNvSpPr txBox="1">
            <a:spLocks/>
          </p:cNvSpPr>
          <p:nvPr/>
        </p:nvSpPr>
        <p:spPr>
          <a:xfrm>
            <a:off x="868679" y="395995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Simulation result of event generator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131B6B-F577-4CE3-9C95-F9746A657DB8}"/>
              </a:ext>
            </a:extLst>
          </p:cNvPr>
          <p:cNvSpPr/>
          <p:nvPr/>
        </p:nvSpPr>
        <p:spPr>
          <a:xfrm>
            <a:off x="2852112" y="5451341"/>
            <a:ext cx="3600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6 : FPGA simulations of event generator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BEEC82-4292-4759-BCD9-3911F611390E}"/>
              </a:ext>
            </a:extLst>
          </p:cNvPr>
          <p:cNvSpPr txBox="1">
            <a:spLocks/>
          </p:cNvSpPr>
          <p:nvPr/>
        </p:nvSpPr>
        <p:spPr>
          <a:xfrm>
            <a:off x="559463" y="1594051"/>
            <a:ext cx="802507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0C064D-A24F-479D-A2F1-E9C5B1D867DC}"/>
              </a:ext>
            </a:extLst>
          </p:cNvPr>
          <p:cNvSpPr txBox="1">
            <a:spLocks/>
          </p:cNvSpPr>
          <p:nvPr/>
        </p:nvSpPr>
        <p:spPr>
          <a:xfrm>
            <a:off x="320942" y="2357928"/>
            <a:ext cx="802507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Former value is compared to the current value and UP,DOWN      events are generated.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B6C08C-0BC5-4692-8CA7-524E4BBF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85698F-BBF4-4DF9-BB74-FC1F4D8160B9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0271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ECB38A-99F1-4501-81BD-8487FA4A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632858"/>
            <a:ext cx="7406640" cy="1356360"/>
          </a:xfrm>
        </p:spPr>
        <p:txBody>
          <a:bodyPr/>
          <a:lstStyle/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Asynchronous event processor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E08816-051C-4E58-976F-CB0A83F1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315" y="3205842"/>
            <a:ext cx="8127369" cy="4038600"/>
          </a:xfrm>
        </p:spPr>
        <p:txBody>
          <a:bodyPr>
            <a:normAutofit/>
          </a:bodyPr>
          <a:lstStyle/>
          <a:p>
            <a:pPr marL="34290" indent="0" algn="just">
              <a:buNone/>
            </a:pPr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 aim of this section is to process the events using an FIR low pass filter designed on field programmable gate array(FPGA).</a:t>
            </a:r>
            <a:r>
              <a:rPr lang="en-GB" sz="1800" dirty="0">
                <a:ln w="0"/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D4DC9-8D1E-4DAA-B066-3EC1B91E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95AF2-FA5E-4A35-8569-2181B9C0E178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2894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90AB05-83A2-4285-9095-209F82559B4F}"/>
              </a:ext>
            </a:extLst>
          </p:cNvPr>
          <p:cNvSpPr txBox="1">
            <a:spLocks/>
          </p:cNvSpPr>
          <p:nvPr/>
        </p:nvSpPr>
        <p:spPr>
          <a:xfrm>
            <a:off x="868362" y="281584"/>
            <a:ext cx="7407275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Advantages and disadvantages of using asynchronous processors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C84AC5-A3B9-478C-AC4A-F1CEB7A57DE1}"/>
              </a:ext>
            </a:extLst>
          </p:cNvPr>
          <p:cNvSpPr txBox="1">
            <a:spLocks/>
          </p:cNvSpPr>
          <p:nvPr/>
        </p:nvSpPr>
        <p:spPr>
          <a:xfrm>
            <a:off x="559462" y="2729575"/>
            <a:ext cx="802507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" indent="0">
              <a:buNone/>
            </a:pPr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1C0119-08F1-4059-BADD-8341E3F14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225" y="2167400"/>
            <a:ext cx="3566160" cy="777240"/>
          </a:xfrm>
        </p:spPr>
        <p:txBody>
          <a:bodyPr>
            <a:normAutofit/>
          </a:bodyPr>
          <a:lstStyle/>
          <a:p>
            <a:r>
              <a:rPr lang="en-GB" sz="24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Advantages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148DE0-ECE8-4DAE-9A8D-3CD8E5D5D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333" y="2891048"/>
            <a:ext cx="4158284" cy="3383280"/>
          </a:xfrm>
        </p:spPr>
        <p:txBody>
          <a:bodyPr/>
          <a:lstStyle/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Higher performance 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Power efficiency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Speed of the circuitry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Smaller chip size (sometimes)</a:t>
            </a:r>
          </a:p>
          <a:p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5B326D-8721-4C10-AAF1-1D7B4BB14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8138" y="2113808"/>
            <a:ext cx="3566160" cy="777240"/>
          </a:xfrm>
        </p:spPr>
        <p:txBody>
          <a:bodyPr>
            <a:normAutofit/>
          </a:bodyPr>
          <a:lstStyle/>
          <a:p>
            <a:r>
              <a:rPr lang="en-GB" sz="24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Disadvantages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15143F-8759-49C4-8511-9FFF3EC01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41701" y="2891048"/>
            <a:ext cx="3809513" cy="3383280"/>
          </a:xfrm>
        </p:spPr>
        <p:txBody>
          <a:bodyPr/>
          <a:lstStyle/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Complex design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Tough to troubleshoot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Lack of development tools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Larger area (sometimes)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838293-8C97-4B46-9468-2E763249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96003E-8B63-4598-AB8F-BE2093D0E768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1452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50DE5B3-B7D7-4CD5-AB8D-A4401926E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690" y="129184"/>
            <a:ext cx="7407275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Asynchronous processor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B602C9-989F-487C-B1D0-E8B4EFBBCAA1}"/>
              </a:ext>
            </a:extLst>
          </p:cNvPr>
          <p:cNvSpPr txBox="1">
            <a:spLocks/>
          </p:cNvSpPr>
          <p:nvPr/>
        </p:nvSpPr>
        <p:spPr>
          <a:xfrm>
            <a:off x="575790" y="1448373"/>
            <a:ext cx="802507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Asynchronous processor is implemented on FPGA using Verilog HDL. 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To design a LPF following parts are required-</a:t>
            </a:r>
          </a:p>
          <a:p>
            <a:pPr marL="34290" indent="0">
              <a:buNone/>
            </a:pPr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FF176-EB2A-4F4B-9819-A6C9E279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66" y="2883454"/>
            <a:ext cx="2045437" cy="1241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1498E-2E2D-4C53-A0A6-788DBA374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0939" y="3504208"/>
            <a:ext cx="4718520" cy="1835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DC268E-0FB6-4C86-BCC2-754F2D19F05B}"/>
              </a:ext>
            </a:extLst>
          </p:cNvPr>
          <p:cNvSpPr/>
          <p:nvPr/>
        </p:nvSpPr>
        <p:spPr>
          <a:xfrm>
            <a:off x="4437900" y="5375786"/>
            <a:ext cx="331699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7 : A low pass finite impulse filter[3]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9334DF-E9D6-4F4C-B920-6EEE04617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B0102E-00B6-4505-A36A-C5E6DC6804CE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2301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F1DF88-39D2-425F-AC5F-6483E91F95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690" y="129184"/>
            <a:ext cx="7407275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Filter design on MATLAB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5E509E-850A-41DE-BDD5-1E6146FD44EA}"/>
              </a:ext>
            </a:extLst>
          </p:cNvPr>
          <p:cNvSpPr txBox="1">
            <a:spLocks/>
          </p:cNvSpPr>
          <p:nvPr/>
        </p:nvSpPr>
        <p:spPr>
          <a:xfrm>
            <a:off x="575789" y="1484909"/>
            <a:ext cx="802507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Kaiser low-pass filter is implemented on MATLAB with the following specifications-</a:t>
            </a:r>
          </a:p>
          <a:p>
            <a:pPr marL="34290" indent="0">
              <a:buNone/>
            </a:pPr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E4328-6269-42ED-9B88-EBC16444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8325" y="3030566"/>
            <a:ext cx="4254072" cy="26026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FC5F9-C235-43AC-ABF4-07D2E3989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12" y="2389478"/>
            <a:ext cx="3512459" cy="19424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6A6677-0EB8-4F13-92E6-C253C52EC239}"/>
              </a:ext>
            </a:extLst>
          </p:cNvPr>
          <p:cNvSpPr/>
          <p:nvPr/>
        </p:nvSpPr>
        <p:spPr>
          <a:xfrm>
            <a:off x="5649052" y="5742951"/>
            <a:ext cx="240444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8 : Kaiser low-pass filter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6DC113-D5AE-4231-A4C3-0C2E65BD0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45E8C-0D89-4EA6-89E1-4A92737A77A2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1304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4D35A62-FFB6-436F-94BE-B9065A8710A4}"/>
              </a:ext>
            </a:extLst>
          </p:cNvPr>
          <p:cNvSpPr txBox="1">
            <a:spLocks/>
          </p:cNvSpPr>
          <p:nvPr/>
        </p:nvSpPr>
        <p:spPr>
          <a:xfrm>
            <a:off x="855264" y="325565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Simulation result of LPF with different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94A76A-9D1A-4A99-851A-11B025FE38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4" y="1820150"/>
            <a:ext cx="3679373" cy="220328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8C495-AF1F-4DEC-A1DE-89A75782EEBC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85" y="1820149"/>
            <a:ext cx="3679373" cy="220328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FD3DF2-C295-44A8-BF0C-E4F058F87F5D}"/>
              </a:ext>
            </a:extLst>
          </p:cNvPr>
          <p:cNvSpPr/>
          <p:nvPr/>
        </p:nvSpPr>
        <p:spPr>
          <a:xfrm>
            <a:off x="673654" y="4350074"/>
            <a:ext cx="782935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9: a) Four different input of 2kHz, 3kHz, 7kHz and 8kHz sinusoidal waves were given to the  Kaiser LPF. </a:t>
            </a:r>
          </a:p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 Output after the mixed signal passes LPF.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4776EE-B935-467C-9F22-25BC4458688A}"/>
              </a:ext>
            </a:extLst>
          </p:cNvPr>
          <p:cNvSpPr/>
          <p:nvPr/>
        </p:nvSpPr>
        <p:spPr>
          <a:xfrm>
            <a:off x="6510624" y="4075354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F10727-A6B3-4361-982C-36D6D24CCA65}"/>
              </a:ext>
            </a:extLst>
          </p:cNvPr>
          <p:cNvSpPr/>
          <p:nvPr/>
        </p:nvSpPr>
        <p:spPr>
          <a:xfrm>
            <a:off x="2250558" y="4065339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27CDC35-336C-4182-B58D-0301718E91E4}"/>
              </a:ext>
            </a:extLst>
          </p:cNvPr>
          <p:cNvSpPr txBox="1">
            <a:spLocks/>
          </p:cNvSpPr>
          <p:nvPr/>
        </p:nvSpPr>
        <p:spPr>
          <a:xfrm>
            <a:off x="330002" y="5341447"/>
            <a:ext cx="802507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LPF is successfully designed in MATLAB.</a:t>
            </a:r>
          </a:p>
          <a:p>
            <a:pPr marL="34290" indent="0">
              <a:buNone/>
            </a:pPr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8B13DF-547B-4623-A875-B2A1FA005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6C1B37-31A0-48B0-8F05-21260BBEB346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53755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AB5376-A942-4D7A-B19A-B098F64B5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690" y="129184"/>
            <a:ext cx="7407275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Filter design on FPGA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AE0D2A-6418-4E71-90BC-F4538D083F22}"/>
              </a:ext>
            </a:extLst>
          </p:cNvPr>
          <p:cNvSpPr txBox="1">
            <a:spLocks/>
          </p:cNvSpPr>
          <p:nvPr/>
        </p:nvSpPr>
        <p:spPr>
          <a:xfrm>
            <a:off x="575789" y="1484909"/>
            <a:ext cx="802507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Coefficients are generated through MATLAB are scaled and converted to integer values.  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These coefficients are then multiplied with the input and delayed input signal generated through delay blocks.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 multiplication results are then added by an adder in FPGA to generate the output. 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Delays are generated through analogue delay lines.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A72B6-92AD-4719-B163-6DBC8C89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3111C6-8B05-4C10-BE58-4B3211D392E5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7282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3CA2938-05C2-41A2-B31F-F24955B1F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690" y="129184"/>
            <a:ext cx="7407275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Delays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16F1988-BDEE-430B-A988-82924B4043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789" y="1484909"/>
                <a:ext cx="8025073" cy="4038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37160" algn="l" defTabSz="685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20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754380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920120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Analogue delay lines can be implemented using the following techniques-</a:t>
                </a:r>
                <a:endParaRPr lang="en-GB" sz="1800" dirty="0">
                  <a:ln w="0">
                    <a:solidFill>
                      <a:schemeClr val="accent1">
                        <a:lumMod val="50000"/>
                      </a:schemeClr>
                    </a:solidFill>
                  </a:ln>
                  <a:effectLst/>
                </a:endParaRPr>
              </a:p>
              <a:p>
                <a:pPr marL="34290" indent="0">
                  <a:buNone/>
                </a:pP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	</a:t>
                </a:r>
                <a:r>
                  <a:rPr lang="en-GB" sz="1800" dirty="0">
                    <a:ln w="0">
                      <a:solidFill>
                        <a:schemeClr val="accent1">
                          <a:lumMod val="7500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1) Bucket bridge device</a:t>
                </a:r>
              </a:p>
              <a:p>
                <a:pPr marL="34290" indent="0">
                  <a:buNone/>
                </a:pPr>
                <a:r>
                  <a:rPr lang="en-GB" sz="1800" dirty="0">
                    <a:ln w="0">
                      <a:solidFill>
                        <a:schemeClr val="accent1">
                          <a:lumMod val="7500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	2) Changing the phase of an all-pass filter</a:t>
                </a:r>
              </a:p>
              <a:p>
                <a:pPr marL="34290" indent="0">
                  <a:buNone/>
                </a:pPr>
                <a:r>
                  <a:rPr lang="en-GB" sz="1800" dirty="0">
                    <a:ln w="0">
                      <a:solidFill>
                        <a:schemeClr val="accent1">
                          <a:lumMod val="7500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	3) Cascade CMOS inverters</a:t>
                </a:r>
              </a:p>
              <a:p>
                <a:pPr marL="34290" indent="0">
                  <a:buNone/>
                </a:pPr>
                <a:r>
                  <a:rPr lang="en-GB" sz="1800" dirty="0">
                    <a:ln w="0">
                      <a:solidFill>
                        <a:schemeClr val="accent1">
                          <a:lumMod val="7500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	4) RC circuit with a comparator</a:t>
                </a:r>
              </a:p>
              <a:p>
                <a:pPr marL="34290" indent="0">
                  <a:buNone/>
                </a:pPr>
                <a:endParaRPr lang="en-GB" sz="1800" dirty="0">
                  <a:ln w="0">
                    <a:solidFill>
                      <a:schemeClr val="accent1">
                        <a:lumMod val="50000"/>
                      </a:schemeClr>
                    </a:solidFill>
                  </a:ln>
                  <a:effectLst/>
                </a:endParaRPr>
              </a:p>
              <a:p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Delay required for LPF is 50</a:t>
                </a:r>
                <a14:m>
                  <m:oMath xmlns:m="http://schemas.openxmlformats.org/officeDocument/2006/math">
                    <m:r>
                      <a:rPr lang="en-GB" sz="2400" i="1" smtClean="0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400" b="0" i="1" smtClean="0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n w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n w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ln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ln w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ln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400" b="0" i="1" smtClean="0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</a:rPr>
                      <m:t>=20</m:t>
                    </m:r>
                    <m:r>
                      <a:rPr lang="en-GB" sz="2400" b="0" i="1" smtClean="0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.  </a:t>
                </a:r>
                <a:endParaRPr lang="en-GB" sz="3600" dirty="0">
                  <a:ln w="0">
                    <a:solidFill>
                      <a:schemeClr val="accent1">
                        <a:lumMod val="50000"/>
                      </a:schemeClr>
                    </a:solidFill>
                  </a:ln>
                  <a:effectLst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16F1988-BDEE-430B-A988-82924B404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9" y="1484909"/>
                <a:ext cx="8025073" cy="4038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BD51083-69B5-43CD-A8C8-CD5F273F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176FE-DAE2-4FAB-A3DE-DD7EA75C8370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133613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DF5691-0221-434A-89B8-B598A109A3FF}"/>
              </a:ext>
            </a:extLst>
          </p:cNvPr>
          <p:cNvSpPr txBox="1">
            <a:spLocks/>
          </p:cNvSpPr>
          <p:nvPr/>
        </p:nvSpPr>
        <p:spPr>
          <a:xfrm>
            <a:off x="884690" y="129184"/>
            <a:ext cx="7407275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Delay using all-pass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2D2B422-4F55-4DA0-93A2-4BD9FF7A4E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789" y="1484909"/>
                <a:ext cx="8025073" cy="4038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37160" algn="l" defTabSz="685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20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754380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920120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Analogue delay lines used in the project are made from all- pass filters and is implemented on hardware.</a:t>
                </a:r>
              </a:p>
              <a:p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Delay required is 50</a:t>
                </a:r>
                <a14:m>
                  <m:oMath xmlns:m="http://schemas.openxmlformats.org/officeDocument/2006/math">
                    <m:r>
                      <a:rPr lang="en-GB" sz="2400" i="1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400" i="1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 which is given by RC = T/2 (first order APF [4])</a:t>
                </a:r>
              </a:p>
              <a:p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Therefore: R2 and C are chosen in such a way</a:t>
                </a:r>
              </a:p>
              <a:p>
                <a:pPr marL="34290" indent="0">
                  <a:buNone/>
                </a:pP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   that the delay will be equal to</a:t>
                </a:r>
              </a:p>
              <a:p>
                <a:pPr marL="34290" indent="0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50</m:t>
                    </m:r>
                    <m:r>
                      <a:rPr lang="en-GB" sz="2400" i="1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400" i="1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. </a:t>
                </a:r>
              </a:p>
              <a:p>
                <a:endParaRPr lang="en-GB" sz="2400" dirty="0">
                  <a:ln w="0">
                    <a:solidFill>
                      <a:schemeClr val="accent1">
                        <a:lumMod val="50000"/>
                      </a:schemeClr>
                    </a:solidFill>
                  </a:ln>
                  <a:effectLst/>
                </a:endParaRPr>
              </a:p>
              <a:p>
                <a:endParaRPr lang="en-GB" sz="3600" dirty="0">
                  <a:ln w="0">
                    <a:solidFill>
                      <a:schemeClr val="accent1">
                        <a:lumMod val="50000"/>
                      </a:schemeClr>
                    </a:solidFill>
                  </a:ln>
                  <a:effectLst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2D2B422-4F55-4DA0-93A2-4BD9FF7A4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9" y="1484909"/>
                <a:ext cx="8025073" cy="4038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88D337D-3F5B-4F5A-8B7F-074EFA886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325" y="3567937"/>
            <a:ext cx="4124828" cy="2206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F4C2E0-79FD-4578-BEF0-C722CA3CD440}"/>
              </a:ext>
            </a:extLst>
          </p:cNvPr>
          <p:cNvSpPr/>
          <p:nvPr/>
        </p:nvSpPr>
        <p:spPr>
          <a:xfrm>
            <a:off x="5693676" y="5773950"/>
            <a:ext cx="222811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10 : APF first order[4]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507D17-ED00-481C-82A5-F3B001CF7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BA6004-6D7E-401E-B41C-47BED8BC8841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3952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EBAB940-386B-4696-B3A2-6D776D495C0D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Simulation result of delay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A75EB-76FF-4E74-A6DF-06D03241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2" y="1523265"/>
            <a:ext cx="3645353" cy="2276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2BB0C-98DC-44DD-8E0E-D271992B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14" y="1512889"/>
            <a:ext cx="3645354" cy="2287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A7453B-F111-4896-B33A-65FBB2C2219D}"/>
                  </a:ext>
                </a:extLst>
              </p:cNvPr>
              <p:cNvSpPr/>
              <p:nvPr/>
            </p:nvSpPr>
            <p:spPr>
              <a:xfrm>
                <a:off x="512990" y="3854493"/>
                <a:ext cx="3765096" cy="9541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Figure 11:  Simulation of 1</a:t>
                </a:r>
                <a:r>
                  <a:rPr lang="en-US" sz="1400" i="1" baseline="30000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st</a:t>
                </a:r>
                <a:r>
                  <a:rPr lang="en-US" sz="1400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 delay block on</a:t>
                </a:r>
              </a:p>
              <a:p>
                <a:r>
                  <a:rPr lang="en-US" sz="1400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oscilloscope when the input signal is from signal </a:t>
                </a:r>
              </a:p>
              <a:p>
                <a:r>
                  <a:rPr lang="en-US" sz="1400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generator (50</a:t>
                </a:r>
                <a14:m>
                  <m:oMath xmlns:m="http://schemas.openxmlformats.org/officeDocument/2006/math">
                    <m:r>
                      <a:rPr lang="en-US" sz="1400" i="1" smtClean="0">
                        <a:ln w="0"/>
                        <a:gradFill>
                          <a:gsLst>
                            <a:gs pos="21000">
                              <a:srgbClr val="53575C"/>
                            </a:gs>
                            <a:gs pos="88000">
                              <a:srgbClr val="C5C7CA"/>
                            </a:gs>
                          </a:gsLst>
                          <a:lin ang="540000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1400" b="0" i="1" smtClean="0">
                        <a:ln w="0"/>
                        <a:gradFill>
                          <a:gsLst>
                            <a:gs pos="21000">
                              <a:srgbClr val="53575C"/>
                            </a:gs>
                            <a:gs pos="88000">
                              <a:srgbClr val="C5C7CA"/>
                            </a:gs>
                          </a:gsLst>
                          <a:lin ang="540000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1400" b="0" i="1" smtClean="0">
                        <a:ln w="0"/>
                        <a:gradFill>
                          <a:gsLst>
                            <a:gs pos="21000">
                              <a:srgbClr val="53575C"/>
                            </a:gs>
                            <a:gs pos="88000">
                              <a:srgbClr val="C5C7CA"/>
                            </a:gs>
                          </a:gsLst>
                          <a:lin ang="540000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. </a:t>
                </a:r>
              </a:p>
              <a:p>
                <a:pPr algn="r"/>
                <a:r>
                  <a:rPr lang="en-US" sz="1400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A7453B-F111-4896-B33A-65FBB2C22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90" y="3854493"/>
                <a:ext cx="3765096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576F49-E3A5-4D38-960F-6E4B2D5EB44B}"/>
              </a:ext>
            </a:extLst>
          </p:cNvPr>
          <p:cNvSpPr txBox="1">
            <a:spLocks/>
          </p:cNvSpPr>
          <p:nvPr/>
        </p:nvSpPr>
        <p:spPr>
          <a:xfrm>
            <a:off x="330002" y="5334735"/>
            <a:ext cx="854185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Analogue delay blocks are successfully implemented on hardware. </a:t>
            </a:r>
          </a:p>
          <a:p>
            <a:pPr marL="34290" indent="0">
              <a:buNone/>
            </a:pPr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18BBCF-6CDF-44A0-A6D6-9B3F4EBC8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2381B9-00AD-422A-85F2-8743B2BE9EB5}"/>
              </a:ext>
            </a:extLst>
          </p:cNvPr>
          <p:cNvSpPr txBox="1"/>
          <p:nvPr/>
        </p:nvSpPr>
        <p:spPr>
          <a:xfrm>
            <a:off x="8752114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15CD8B-A80D-44FC-8A5A-9AA83A6FF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87" y="1117146"/>
            <a:ext cx="8277225" cy="5153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FD8804-A3AE-4169-AFC2-2EF6D4072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640" y="1117146"/>
            <a:ext cx="8610600" cy="515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9BC375-7B84-4573-9C8C-B7199E138719}"/>
                  </a:ext>
                </a:extLst>
              </p:cNvPr>
              <p:cNvSpPr txBox="1"/>
              <p:nvPr/>
            </p:nvSpPr>
            <p:spPr>
              <a:xfrm>
                <a:off x="4865914" y="3854493"/>
                <a:ext cx="37803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Figure 12: Output on oscilloscope when the input </a:t>
                </a:r>
              </a:p>
              <a:p>
                <a:r>
                  <a:rPr lang="en-US" sz="1400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signal is from FPGA (53.4</a:t>
                </a:r>
                <a14:m>
                  <m:oMath xmlns:m="http://schemas.openxmlformats.org/officeDocument/2006/math">
                    <m:r>
                      <a:rPr lang="en-US" sz="1400" i="1">
                        <a:ln w="0"/>
                        <a:gradFill>
                          <a:gsLst>
                            <a:gs pos="21000">
                              <a:srgbClr val="53575C"/>
                            </a:gs>
                            <a:gs pos="88000">
                              <a:srgbClr val="C5C7CA"/>
                            </a:gs>
                          </a:gsLst>
                          <a:lin ang="540000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1400" i="1">
                        <a:ln w="0"/>
                        <a:gradFill>
                          <a:gsLst>
                            <a:gs pos="21000">
                              <a:srgbClr val="53575C"/>
                            </a:gs>
                            <a:gs pos="88000">
                              <a:srgbClr val="C5C7CA"/>
                            </a:gs>
                          </a:gsLst>
                          <a:lin ang="540000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1400" i="1">
                        <a:ln w="0"/>
                        <a:gradFill>
                          <a:gsLst>
                            <a:gs pos="21000">
                              <a:srgbClr val="53575C"/>
                            </a:gs>
                            <a:gs pos="88000">
                              <a:srgbClr val="C5C7CA"/>
                            </a:gs>
                          </a:gsLst>
                          <a:lin ang="540000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9BC375-7B84-4573-9C8C-B7199E138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14" y="3854493"/>
                <a:ext cx="378033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53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F7E6F9-DBC2-433D-B46F-6ADC548A825C}"/>
              </a:ext>
            </a:extLst>
          </p:cNvPr>
          <p:cNvSpPr/>
          <p:nvPr/>
        </p:nvSpPr>
        <p:spPr>
          <a:xfrm>
            <a:off x="420323" y="1315203"/>
            <a:ext cx="8331791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4000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0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</a:p>
          <a:p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project aims to design a low resolution asynchronous processor using an event-driven data acquisition to reduce the power dissipation of the system.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7673D-EFD1-4D76-8E5B-60A091E4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E07955-0C58-4152-B769-6D64D38A1B4B}"/>
              </a:ext>
            </a:extLst>
          </p:cNvPr>
          <p:cNvSpPr txBox="1"/>
          <p:nvPr/>
        </p:nvSpPr>
        <p:spPr>
          <a:xfrm>
            <a:off x="8752114" y="63794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259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D91F516-E852-4D5D-9041-9BBE5F083318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Simulation results of LPF on FPGA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6704C-5C09-4C69-BF0D-C4FA9654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5" y="1261696"/>
            <a:ext cx="8744489" cy="43346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71C281-6185-427A-A723-9FFC55B4B82C}"/>
              </a:ext>
            </a:extLst>
          </p:cNvPr>
          <p:cNvSpPr/>
          <p:nvPr/>
        </p:nvSpPr>
        <p:spPr>
          <a:xfrm>
            <a:off x="2269370" y="5625459"/>
            <a:ext cx="470834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13: Simulation result of FPGA with analogue delay line.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1B332-0980-4D87-897B-7922EAD6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F63CE4-6763-418F-A9E4-854BA1D1EE89}"/>
              </a:ext>
            </a:extLst>
          </p:cNvPr>
          <p:cNvSpPr txBox="1"/>
          <p:nvPr/>
        </p:nvSpPr>
        <p:spPr>
          <a:xfrm>
            <a:off x="8734892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9568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DA559-97E1-490B-B68B-EC790658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143000"/>
            <a:ext cx="8583385" cy="44522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A7941C-0B45-4FF5-9DC5-6CC889CC4322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Simulation results of LPF on FPGA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DC12F-6D5D-457E-834C-5C9309E57E75}"/>
              </a:ext>
            </a:extLst>
          </p:cNvPr>
          <p:cNvSpPr/>
          <p:nvPr/>
        </p:nvSpPr>
        <p:spPr>
          <a:xfrm>
            <a:off x="2636251" y="5595257"/>
            <a:ext cx="405110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14: Simulation result of adder and multipliers.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DF72B-A09A-40F2-9446-EC5D62FC9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CCB7F-DD74-4A00-8427-A52F5CAC6CF1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4639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A77FF8-731B-4D91-92E8-6A016C5B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632858"/>
            <a:ext cx="7406640" cy="1356360"/>
          </a:xfrm>
        </p:spPr>
        <p:txBody>
          <a:bodyPr/>
          <a:lstStyle/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Event to analogue converter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0C974D-CBAB-490E-A67C-5381D0BA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315" y="3205842"/>
            <a:ext cx="8127369" cy="4038600"/>
          </a:xfrm>
        </p:spPr>
        <p:txBody>
          <a:bodyPr>
            <a:normAutofit/>
          </a:bodyPr>
          <a:lstStyle/>
          <a:p>
            <a:pPr marL="34290" indent="0" algn="just">
              <a:buNone/>
            </a:pPr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 aim of this section is to convert events to analogue signals  processed by an event processor. </a:t>
            </a:r>
            <a:r>
              <a:rPr lang="en-GB" sz="1800" dirty="0">
                <a:ln w="0"/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F2915-A0B7-4C63-A76C-0EEC3730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2106C-F68F-4708-B147-B7B056705368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2242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061825-BF8E-4A77-8C20-14BC849BE95D}"/>
              </a:ext>
            </a:extLst>
          </p:cNvPr>
          <p:cNvSpPr txBox="1">
            <a:spLocks/>
          </p:cNvSpPr>
          <p:nvPr/>
        </p:nvSpPr>
        <p:spPr>
          <a:xfrm>
            <a:off x="855263" y="195943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Digital-to-analogue converter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5E1B85-D9AB-4CE2-86A2-E1BEF18B5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29" y="1513723"/>
            <a:ext cx="7404653" cy="4038600"/>
          </a:xfrm>
        </p:spPr>
        <p:txBody>
          <a:bodyPr>
            <a:normAutofit/>
          </a:bodyPr>
          <a:lstStyle/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There are many ways to convert digital signals to analogue signals one such way is using op-amp as an integrator.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Figure 14 is implemented on hardware to convert digital  signal to analogue signal.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78543A-2042-4FB5-91D7-46958838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2" y="3649677"/>
            <a:ext cx="3512057" cy="19247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DDAC66-5B7E-46D6-9115-0EB1B3BF8460}"/>
              </a:ext>
            </a:extLst>
          </p:cNvPr>
          <p:cNvSpPr/>
          <p:nvPr/>
        </p:nvSpPr>
        <p:spPr>
          <a:xfrm>
            <a:off x="755076" y="5564111"/>
            <a:ext cx="298889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15: Op-amp as an integrator[5]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D739B-8397-4D6D-BBE9-CF6D5C9AF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86" y="4221990"/>
            <a:ext cx="4140097" cy="12287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0A3CB5-F54A-45C5-AD09-F1CA578E95BD}"/>
              </a:ext>
            </a:extLst>
          </p:cNvPr>
          <p:cNvSpPr/>
          <p:nvPr/>
        </p:nvSpPr>
        <p:spPr>
          <a:xfrm>
            <a:off x="4364668" y="5552323"/>
            <a:ext cx="35739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16: Input and output of an integrator[5]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BF129A-AEE4-4D85-B233-9971E687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E73BFF-2DFD-4C33-9182-48D0C3E3AFA6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39270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2BFF6E-9DC4-4796-9106-4CD6F4283C2F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Simulation results of DAC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E8884-D47F-490D-B99E-10E5BFE34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91" y="1695450"/>
            <a:ext cx="5857875" cy="34671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8A720D-19F9-4304-BD80-16AF78D24926}"/>
              </a:ext>
            </a:extLst>
          </p:cNvPr>
          <p:cNvSpPr/>
          <p:nvPr/>
        </p:nvSpPr>
        <p:spPr>
          <a:xfrm>
            <a:off x="3279774" y="5241026"/>
            <a:ext cx="29251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17: Simulation output of a DAC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69ABB-2210-4CAB-A426-4F2DF2182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4D958-C8E0-491B-A7B6-950E17EAD142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54101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6AA4AD-BE0F-4CF8-B218-32BAC44284A4}"/>
              </a:ext>
            </a:extLst>
          </p:cNvPr>
          <p:cNvSpPr txBox="1">
            <a:spLocks/>
          </p:cNvSpPr>
          <p:nvPr/>
        </p:nvSpPr>
        <p:spPr>
          <a:xfrm>
            <a:off x="855263" y="195943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Event-to-analogue converter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98CE5E-0DFF-4545-8ABE-C0350DE2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29" y="1513723"/>
            <a:ext cx="7404653" cy="4038600"/>
          </a:xfrm>
        </p:spPr>
        <p:txBody>
          <a:bodyPr>
            <a:normAutofit/>
          </a:bodyPr>
          <a:lstStyle/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Event-to-analogue converter is a process to convert events back to analogue signal. 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 output from FPGA is a 3.3V (UP and DOWN).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New delta-mod representation is required to distinguish between UP, DOWN signals.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15FDD-47EA-4C44-B027-E11BAFB0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30" y="3745698"/>
            <a:ext cx="4244748" cy="2088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B272EE-897E-462D-B731-3AE65C36D63C}"/>
              </a:ext>
            </a:extLst>
          </p:cNvPr>
          <p:cNvSpPr/>
          <p:nvPr/>
        </p:nvSpPr>
        <p:spPr>
          <a:xfrm>
            <a:off x="2259884" y="5832837"/>
            <a:ext cx="48548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18: New delta-mod representation of UP, DOWN signal[2]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049AE-BC31-4C36-B438-5E4506B4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FCF6AB-07A8-42D6-927B-924F65F669EA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90781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CB8DB9-B7D0-4110-88E3-32ACD12B8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632858"/>
            <a:ext cx="7406640" cy="1356360"/>
          </a:xfrm>
        </p:spPr>
        <p:txBody>
          <a:bodyPr/>
          <a:lstStyle/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System level integration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23238A-F418-4B07-9080-4F3F06EA0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315" y="3205842"/>
            <a:ext cx="8127369" cy="4038600"/>
          </a:xfrm>
        </p:spPr>
        <p:txBody>
          <a:bodyPr>
            <a:normAutofit/>
          </a:bodyPr>
          <a:lstStyle/>
          <a:p>
            <a:pPr marL="34290" indent="0" algn="just">
              <a:buNone/>
            </a:pPr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 aim of this section is to integrate all the modules and test the working of the system.</a:t>
            </a:r>
            <a:endParaRPr lang="en-GB" sz="1800" dirty="0">
              <a:ln w="0"/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AFE7C-15BB-421F-954B-5B9D5DEC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367EEE-3675-4328-B72C-B59D96F10B34}"/>
              </a:ext>
            </a:extLst>
          </p:cNvPr>
          <p:cNvSpPr txBox="1"/>
          <p:nvPr/>
        </p:nvSpPr>
        <p:spPr>
          <a:xfrm>
            <a:off x="8725296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96383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9D1548-6F3D-4505-ACAE-13E9292E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928F05-4D41-4050-8205-05AEF567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3" y="195943"/>
            <a:ext cx="7406640" cy="1356360"/>
          </a:xfrm>
        </p:spPr>
        <p:txBody>
          <a:bodyPr/>
          <a:lstStyle/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Block diagram of the entire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E8D0A-7BAA-4239-AB18-0E3AE8DE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1" y="1400879"/>
            <a:ext cx="8664515" cy="40562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DC0D70-F86B-45D3-960C-0B4563B6B9C6}"/>
              </a:ext>
            </a:extLst>
          </p:cNvPr>
          <p:cNvSpPr/>
          <p:nvPr/>
        </p:nvSpPr>
        <p:spPr>
          <a:xfrm>
            <a:off x="2985765" y="5526013"/>
            <a:ext cx="35132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19: Block diagram of the entire system.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2EBCC-4AD8-41AC-AA93-161E364A4CDF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6559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2EA98D-53B0-4E8C-BECC-5DF0B80E0311}"/>
              </a:ext>
            </a:extLst>
          </p:cNvPr>
          <p:cNvSpPr txBox="1">
            <a:spLocks/>
          </p:cNvSpPr>
          <p:nvPr/>
        </p:nvSpPr>
        <p:spPr>
          <a:xfrm>
            <a:off x="855263" y="195943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Digitisation event-to-digital conversion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54BA3-76B5-4293-9FD7-DBACD058D67E}"/>
              </a:ext>
            </a:extLst>
          </p:cNvPr>
          <p:cNvSpPr/>
          <p:nvPr/>
        </p:nvSpPr>
        <p:spPr>
          <a:xfrm>
            <a:off x="2412210" y="5333536"/>
            <a:ext cx="43195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20: a) Code snippet for event to digital conversion.</a:t>
            </a:r>
          </a:p>
          <a:p>
            <a:pPr algn="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 Simulation result of the above code snippet.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FD8E8-B4AE-4AE0-A07D-F36BA0BB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63" y="1562987"/>
            <a:ext cx="4431166" cy="17021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036255-92AA-43BD-B55A-EA87874F9D2D}"/>
              </a:ext>
            </a:extLst>
          </p:cNvPr>
          <p:cNvSpPr/>
          <p:nvPr/>
        </p:nvSpPr>
        <p:spPr>
          <a:xfrm>
            <a:off x="4422258" y="3186869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AF32FC-97DB-47B7-9358-35D06E30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" y="3553293"/>
            <a:ext cx="7249886" cy="16373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E02730-E9A9-425C-86A8-938198DFC65C}"/>
              </a:ext>
            </a:extLst>
          </p:cNvPr>
          <p:cNvSpPr/>
          <p:nvPr/>
        </p:nvSpPr>
        <p:spPr>
          <a:xfrm>
            <a:off x="4422258" y="5095368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C43E24-3A09-4BF5-8561-D89C2BE2A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30" y="6270170"/>
            <a:ext cx="9176658" cy="5878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86D6C3-1057-4444-94C5-6D06315BD8C3}"/>
              </a:ext>
            </a:extLst>
          </p:cNvPr>
          <p:cNvSpPr txBox="1"/>
          <p:nvPr/>
        </p:nvSpPr>
        <p:spPr>
          <a:xfrm>
            <a:off x="8725296" y="63794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51709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2DF1E-B520-4EC0-8AA1-61D0AD6AE4E6}"/>
              </a:ext>
            </a:extLst>
          </p:cNvPr>
          <p:cNvSpPr txBox="1">
            <a:spLocks/>
          </p:cNvSpPr>
          <p:nvPr/>
        </p:nvSpPr>
        <p:spPr>
          <a:xfrm>
            <a:off x="855263" y="195943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Digitisation digital-to-event conversion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57FEA-5BC7-4D88-86A0-E493361A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86" y="1582920"/>
            <a:ext cx="4116170" cy="2112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34A9F-74DF-408D-8A96-AA94954C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17" y="4008612"/>
            <a:ext cx="7249886" cy="1539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97334B-0CB9-4D30-BDD8-02E014E91539}"/>
              </a:ext>
            </a:extLst>
          </p:cNvPr>
          <p:cNvSpPr/>
          <p:nvPr/>
        </p:nvSpPr>
        <p:spPr>
          <a:xfrm>
            <a:off x="4470889" y="3695452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A8A84-B3F8-4B01-B743-630F757AF179}"/>
              </a:ext>
            </a:extLst>
          </p:cNvPr>
          <p:cNvSpPr/>
          <p:nvPr/>
        </p:nvSpPr>
        <p:spPr>
          <a:xfrm>
            <a:off x="4490002" y="5553930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1B62F2-6679-433C-8E98-84C377555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FED246-E363-45B3-9BBE-17F6C82E13E4}"/>
              </a:ext>
            </a:extLst>
          </p:cNvPr>
          <p:cNvSpPr/>
          <p:nvPr/>
        </p:nvSpPr>
        <p:spPr>
          <a:xfrm>
            <a:off x="2477169" y="5763029"/>
            <a:ext cx="43195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21: a) Code snippet for digital to event conversion.</a:t>
            </a:r>
          </a:p>
          <a:p>
            <a:pPr algn="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 Simulation result of the above code snippet.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71767-F78C-454E-8918-CCAB19D38539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29669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72E6-1A5F-4B4A-B827-F3CB51A7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3" y="195943"/>
            <a:ext cx="7406640" cy="1356360"/>
          </a:xfrm>
        </p:spPr>
        <p:txBody>
          <a:bodyPr/>
          <a:lstStyle/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40CA-9A42-4CD5-8C57-4D4DCD0F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29" y="1552303"/>
            <a:ext cx="8081908" cy="4038600"/>
          </a:xfrm>
        </p:spPr>
        <p:txBody>
          <a:bodyPr>
            <a:normAutofit/>
          </a:bodyPr>
          <a:lstStyle/>
          <a:p>
            <a:pPr lvl="0"/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Power is one of the prime concerns for the designers in     designing devices.</a:t>
            </a:r>
          </a:p>
          <a:p>
            <a:pPr lvl="0"/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This project describes event-driven scheme with a digital signal processor that offers a significant reduction in the power conservation. </a:t>
            </a:r>
          </a:p>
          <a:p>
            <a:pPr lvl="0"/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 project is divided into three main parts- </a:t>
            </a:r>
          </a:p>
          <a:p>
            <a:pPr marL="34290" lvl="0" indent="0">
              <a:buNone/>
            </a:pPr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  <a:p>
            <a:pPr marL="34290" indent="0">
              <a:buNone/>
            </a:pPr>
            <a:endParaRPr lang="en-GB" sz="3600" dirty="0">
              <a:ln w="0"/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16D11-A9D5-46F3-A6EC-F4761C6E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445" y="3996418"/>
            <a:ext cx="3724275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84C54-F8DF-4661-B0D3-15E975EAD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78A5A-C2D9-41B1-B52B-2D9BDCB1323E}"/>
              </a:ext>
            </a:extLst>
          </p:cNvPr>
          <p:cNvSpPr txBox="1"/>
          <p:nvPr/>
        </p:nvSpPr>
        <p:spPr>
          <a:xfrm>
            <a:off x="8752114" y="63794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783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AB2C3F-0419-4DF3-AD42-FA62F438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E3B8BA-E0CF-4A27-AB25-90D936584C0C}"/>
              </a:ext>
            </a:extLst>
          </p:cNvPr>
          <p:cNvSpPr txBox="1">
            <a:spLocks/>
          </p:cNvSpPr>
          <p:nvPr/>
        </p:nvSpPr>
        <p:spPr>
          <a:xfrm>
            <a:off x="855263" y="195943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Verification of FPGA output on MATLAB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42C81-8E58-4411-B7F3-A7BFB02DDD22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5" y="2137409"/>
            <a:ext cx="3901794" cy="270673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D2BA-AE25-4F1B-8DC9-07FAAE434F9F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42" y="2131693"/>
            <a:ext cx="3901794" cy="2706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D20EED-7428-4E36-BB6E-185A35C8731E}"/>
              </a:ext>
            </a:extLst>
          </p:cNvPr>
          <p:cNvSpPr/>
          <p:nvPr/>
        </p:nvSpPr>
        <p:spPr>
          <a:xfrm>
            <a:off x="1492690" y="5156882"/>
            <a:ext cx="62674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22: Input given to FPGA is 2.5kHz wave. a) Output from FPGA with DC values. </a:t>
            </a:r>
          </a:p>
          <a:p>
            <a:pPr algn="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 DC free output of figure 22.a..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CB7A4-0889-4467-A901-A782E77BBA51}"/>
              </a:ext>
            </a:extLst>
          </p:cNvPr>
          <p:cNvSpPr/>
          <p:nvPr/>
        </p:nvSpPr>
        <p:spPr>
          <a:xfrm>
            <a:off x="2302631" y="4849105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00FE2-E380-4954-8F69-F8937CA8F1A4}"/>
              </a:ext>
            </a:extLst>
          </p:cNvPr>
          <p:cNvSpPr/>
          <p:nvPr/>
        </p:nvSpPr>
        <p:spPr>
          <a:xfrm>
            <a:off x="6552768" y="4826060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1E1F-B5C1-4CB1-8B68-0CA0E699F8D5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30</a:t>
            </a:r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0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81286-A38B-4EAB-B24F-94F25036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C170E6-F03D-4255-81DD-B84B01F85389}"/>
              </a:ext>
            </a:extLst>
          </p:cNvPr>
          <p:cNvSpPr txBox="1">
            <a:spLocks/>
          </p:cNvSpPr>
          <p:nvPr/>
        </p:nvSpPr>
        <p:spPr>
          <a:xfrm>
            <a:off x="855263" y="195943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Verification of FPGA output on MATLAB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74138-F543-4AB6-94D2-94298AD49AF9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28" y="1937657"/>
            <a:ext cx="5606143" cy="335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32E960-2917-4938-B50F-54C4B3CC4230}"/>
              </a:ext>
            </a:extLst>
          </p:cNvPr>
          <p:cNvSpPr/>
          <p:nvPr/>
        </p:nvSpPr>
        <p:spPr>
          <a:xfrm>
            <a:off x="2469522" y="5368034"/>
            <a:ext cx="44803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23: Magnitude response of the FIR filter of figure 22.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BC04D-9884-4327-B93D-C978A64F2E76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80204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7B993-6EA7-4A17-84DC-441FF02B2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29" y="6270171"/>
            <a:ext cx="9176658" cy="5878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211E95-098D-4431-900F-56D9D504B93B}"/>
              </a:ext>
            </a:extLst>
          </p:cNvPr>
          <p:cNvSpPr txBox="1">
            <a:spLocks/>
          </p:cNvSpPr>
          <p:nvPr/>
        </p:nvSpPr>
        <p:spPr>
          <a:xfrm>
            <a:off x="855263" y="97972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Verification of FPGA output on MATLAB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99D7E-7DD0-429D-81EE-DE428B683B6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52" y="1373532"/>
            <a:ext cx="3689903" cy="2313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1CD68-E650-48A4-905D-1972FE4E00DC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546" y="1374865"/>
            <a:ext cx="3689903" cy="2313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1945A-711D-463C-A211-CEE788B3B963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80" y="4004455"/>
            <a:ext cx="3199692" cy="164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3B0622-CAEF-4B66-A661-835CBAA04573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25" y="4004455"/>
            <a:ext cx="3199692" cy="164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CE87C5-1AD8-4C83-BC9D-5457920D61C4}"/>
              </a:ext>
            </a:extLst>
          </p:cNvPr>
          <p:cNvSpPr/>
          <p:nvPr/>
        </p:nvSpPr>
        <p:spPr>
          <a:xfrm>
            <a:off x="2250555" y="3615436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971B5B-772E-4928-BB46-B150ECF36B3E}"/>
              </a:ext>
            </a:extLst>
          </p:cNvPr>
          <p:cNvSpPr/>
          <p:nvPr/>
        </p:nvSpPr>
        <p:spPr>
          <a:xfrm>
            <a:off x="6517400" y="3615436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D1EAFA-6E43-4AF6-B739-64EF066BD5E2}"/>
              </a:ext>
            </a:extLst>
          </p:cNvPr>
          <p:cNvSpPr/>
          <p:nvPr/>
        </p:nvSpPr>
        <p:spPr>
          <a:xfrm>
            <a:off x="2268187" y="5654615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DCF60A-DD7A-45A7-B9D7-BF1E624F873C}"/>
              </a:ext>
            </a:extLst>
          </p:cNvPr>
          <p:cNvSpPr/>
          <p:nvPr/>
        </p:nvSpPr>
        <p:spPr>
          <a:xfrm>
            <a:off x="6517400" y="5646021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BFCF21-6BEE-4E38-90D2-66B70B187E96}"/>
              </a:ext>
            </a:extLst>
          </p:cNvPr>
          <p:cNvSpPr/>
          <p:nvPr/>
        </p:nvSpPr>
        <p:spPr>
          <a:xfrm>
            <a:off x="-80520" y="5793445"/>
            <a:ext cx="92022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24: Input given to FPGA is 2.5kHz and 7.5kHz wave. a) and b) are magnitude response of input and output of filter</a:t>
            </a:r>
          </a:p>
          <a:p>
            <a:pPr algn="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c) And d) are impulse response of the above figures..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A035B4-D699-4BB3-9256-F1F5F47D6202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5" y="1260808"/>
            <a:ext cx="7406641" cy="498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8D5252-4415-44E9-937F-7927CE07271E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5" y="1260808"/>
            <a:ext cx="7445122" cy="499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E40DE-AAD3-439D-AE99-C3CB94B928BE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7" y="1260808"/>
            <a:ext cx="7445123" cy="49982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72AA2B-B61D-4F5F-9081-9656BBEF0EF7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20A75E-3171-4C59-85BE-4B53211DF9D2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97" y="1373532"/>
            <a:ext cx="7366390" cy="4833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84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19DD7-AE19-4206-9122-7ED5413D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45DC00-4174-4B5F-A8FC-0C3F8557CE02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DA823-D4FE-46AC-A684-855E1D11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404" y="1348570"/>
            <a:ext cx="5429417" cy="1857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9C846-BD8A-490B-BC1C-C5060A1F6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403" y="3497048"/>
            <a:ext cx="5429417" cy="178062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32E7CA-3484-4981-A5E0-7D506259B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179" y="1750562"/>
            <a:ext cx="3026224" cy="4023360"/>
          </a:xfrm>
        </p:spPr>
        <p:txBody>
          <a:bodyPr>
            <a:normAutofit/>
          </a:bodyPr>
          <a:lstStyle/>
          <a:p>
            <a:r>
              <a:rPr lang="en-GB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The power comparison between Junfei Mao’s synchronous design versus asynchronous approach used in the project is shown in figure 22.</a:t>
            </a:r>
          </a:p>
          <a:p>
            <a:endParaRPr lang="en-GB" sz="2400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Final power is </a:t>
            </a:r>
            <a:r>
              <a:rPr lang="en-GB" sz="2400" u="sng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0.084W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9DB27-1096-45DB-A926-A491A9CAD52C}"/>
              </a:ext>
            </a:extLst>
          </p:cNvPr>
          <p:cNvSpPr/>
          <p:nvPr/>
        </p:nvSpPr>
        <p:spPr>
          <a:xfrm>
            <a:off x="4153653" y="5406786"/>
            <a:ext cx="38629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25:  a)Synthesis report of Junfei Mao’s code.</a:t>
            </a:r>
          </a:p>
          <a:p>
            <a:pPr algn="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 Synthesis report of asynchronous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214402-DBD0-4889-81CC-F69D7E71EC6E}"/>
              </a:ext>
            </a:extLst>
          </p:cNvPr>
          <p:cNvSpPr/>
          <p:nvPr/>
        </p:nvSpPr>
        <p:spPr>
          <a:xfrm>
            <a:off x="6085111" y="3095035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22784-51E0-4A94-9D27-68C5C3C1F425}"/>
              </a:ext>
            </a:extLst>
          </p:cNvPr>
          <p:cNvSpPr/>
          <p:nvPr/>
        </p:nvSpPr>
        <p:spPr>
          <a:xfrm>
            <a:off x="6085111" y="5224490"/>
            <a:ext cx="3321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34253-5A66-4AC3-883C-7CF4D1063E0F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888812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23A38-8D9F-4037-A227-57CECF6D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95EE2F5-E262-49F4-9AF7-47837A7BA7C3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352C5A-C2DF-450D-B296-CC85C8FD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29" y="1513723"/>
            <a:ext cx="7404653" cy="4038600"/>
          </a:xfrm>
        </p:spPr>
        <p:txBody>
          <a:bodyPr>
            <a:normAutofit/>
          </a:bodyPr>
          <a:lstStyle/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Power dissipation of the analogue delay block is calculated by using P = V * I where P is power, V is voltage and I is current through the circuit.</a:t>
            </a:r>
          </a:p>
          <a:p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Power calculated from delay line is    : </a:t>
            </a:r>
            <a:r>
              <a:rPr lang="en-GB" sz="2400" u="sng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0.42W</a:t>
            </a:r>
          </a:p>
          <a:p>
            <a:endParaRPr lang="en-GB" sz="2400" u="sng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Therefore, Total power dissipation is : </a:t>
            </a:r>
            <a:r>
              <a:rPr lang="en-GB" sz="2400" u="sng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0.504W</a:t>
            </a:r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  <a:p>
            <a:endParaRPr lang="en-GB" sz="2400" u="sng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  <a:p>
            <a:r>
              <a:rPr lang="en-GB" sz="2400" u="sng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The main objective of the project is achieved.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51E49-2792-4E21-B43F-5DDDE5453BD9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269665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3199C3-6B58-4A9B-A26A-50115DC9A00F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2D0CDD1-2AE0-43CB-B528-3D07AEA96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179" y="1306894"/>
                <a:ext cx="7929601" cy="4756448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An event-based data acquisition scheme was studied and implemented using asynchronous event processors. </a:t>
                </a:r>
              </a:p>
              <a:p>
                <a:pPr algn="just"/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AEC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 is designed and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implemented successfully on cadence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. </a:t>
                </a:r>
              </a:p>
              <a:p>
                <a:pPr algn="just"/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Events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 generated after AEC are passed through a LPF that is 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designed and implemented on FPGA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. </a:t>
                </a:r>
              </a:p>
              <a:p>
                <a:pPr algn="just"/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The number of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taps in LPF were reduced to 16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so, 16 analogue delay blocks were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implemented on breadboard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successfully with a delay of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50</a:t>
                </a:r>
                <a14:m>
                  <m:oMath xmlns:m="http://schemas.openxmlformats.org/officeDocument/2006/math">
                    <m:r>
                      <a:rPr lang="en-GB" sz="2400" i="1" smtClean="0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400" b="0" i="1" smtClean="0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ln w="0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dirty="0">
                  <a:ln w="0">
                    <a:solidFill>
                      <a:schemeClr val="accent1">
                        <a:lumMod val="50000"/>
                      </a:schemeClr>
                    </a:solidFill>
                  </a:ln>
                  <a:effectLst/>
                </a:endParaRPr>
              </a:p>
              <a:p>
                <a:pPr algn="just"/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Output from the FPGA (LPF) was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verified by MATLAB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with different frequencies of input signal.</a:t>
                </a:r>
              </a:p>
              <a:p>
                <a:pPr algn="just"/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EAC was studied during the project and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DAC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 was 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implemented successfully on hardware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.</a:t>
                </a:r>
              </a:p>
              <a:p>
                <a:pPr algn="just"/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The Overall power consumption of the system is </a:t>
                </a:r>
                <a:r>
                  <a:rPr lang="en-GB" sz="2400" u="sng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</a:rPr>
                  <a:t>0.504W</a:t>
                </a:r>
                <a:r>
                  <a:rPr lang="en-GB" sz="2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2D0CDD1-2AE0-43CB-B528-3D07AEA96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179" y="1306894"/>
                <a:ext cx="7929601" cy="475644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19085C0-9ACD-47B7-B15B-59FBB0CC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7F110-9BD2-4C7A-B0E2-8B18BCA86BBE}"/>
              </a:ext>
            </a:extLst>
          </p:cNvPr>
          <p:cNvSpPr txBox="1"/>
          <p:nvPr/>
        </p:nvSpPr>
        <p:spPr>
          <a:xfrm>
            <a:off x="8679497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67473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1B6870-4B59-4EB7-807B-1589CD56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172823-8A55-431B-84AF-5302AB9B4DFD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Application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1E0A72-B18E-4243-AC0E-88EB5B06E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59" y="1917502"/>
            <a:ext cx="7929601" cy="4756448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Event-based signal processing offers the possibility of 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asynchronous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low power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data dependent processing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algn="just"/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There are large number of applications where this approach can be used such as 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wearable gadgets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health-care monitoring devices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implantable or digestible biomedical devices</a:t>
            </a:r>
            <a:r>
              <a:rPr lang="en-US" sz="2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 that need to function for long term and require low energy source. </a:t>
            </a:r>
          </a:p>
          <a:p>
            <a:pPr algn="just"/>
            <a:endParaRPr lang="en-US" sz="2400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6F7A2-5272-472D-AD61-1EB7C95E656D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189107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5237F9-C162-4C9D-9D1E-C12A0921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0171"/>
            <a:ext cx="9176658" cy="587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5ABE8-5D6C-46C8-98CE-4E64ADB0276C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172D0-B36D-4ED7-9FE4-A67F5BC0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8" y="1425833"/>
            <a:ext cx="8569503" cy="43762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CA83AD-BB42-478C-9274-9BDC29E69307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</a:t>
            </a:r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ardware implementation of the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40247-60AC-4B61-9D0F-442A262175F7}"/>
              </a:ext>
            </a:extLst>
          </p:cNvPr>
          <p:cNvSpPr/>
          <p:nvPr/>
        </p:nvSpPr>
        <p:spPr>
          <a:xfrm>
            <a:off x="2514702" y="5882240"/>
            <a:ext cx="42176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26: The hardware implementation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1905849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A80B-7D60-40AD-8C67-FDE37E3B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7" y="1268265"/>
            <a:ext cx="8439860" cy="5959847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22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[1]	Y. </a:t>
            </a:r>
            <a:r>
              <a:rPr lang="en-US" sz="2200" dirty="0" err="1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Tsividis</a:t>
            </a:r>
            <a:r>
              <a:rPr lang="en-US" sz="22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, “Event-Driven Data Acquisition and Continuous-Time 	Digital Signal Processing,” IEEE TRANSACTIONS ON CIRCUITS 	AND 	SYSTEMS—II: EXPRESS BRIEFS, vol. 57, pp. 577-581, 2010. </a:t>
            </a:r>
          </a:p>
          <a:p>
            <a:pPr marL="34290" indent="0">
              <a:buNone/>
            </a:pPr>
            <a:r>
              <a:rPr lang="en-US" sz="22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[2]  	J. Mao, “An Event-based Signal Processing Platform,” The 	University Of Edinburgh, Edinburgh, 2016.</a:t>
            </a:r>
          </a:p>
          <a:p>
            <a:pPr marL="34290" indent="0">
              <a:buNone/>
            </a:pPr>
            <a:r>
              <a:rPr lang="en-US" sz="22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[3]	A. P. Rainy </a:t>
            </a:r>
            <a:r>
              <a:rPr lang="en-US" sz="2200" dirty="0" err="1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Chaplot</a:t>
            </a:r>
            <a:r>
              <a:rPr lang="en-US" sz="22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, “Low Power Reconfigurable FIR Filter Based 	on Window Techniques for On Chip Network,” IEEE, pp. 291-	296, 	2013.</a:t>
            </a:r>
          </a:p>
          <a:p>
            <a:pPr marL="34290" indent="0">
              <a:buNone/>
            </a:pPr>
            <a:r>
              <a:rPr lang="en-US" sz="22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[4]	Wikipedia, “All pass filter,” Wikipedia, [Online]. Available: 	https://en.wikipedia.org/wiki/Allpass_filter. [Accessed 11 	August 2018].</a:t>
            </a:r>
          </a:p>
          <a:p>
            <a:pPr marL="34290" indent="0">
              <a:buNone/>
            </a:pPr>
            <a:r>
              <a:rPr lang="en-GB" sz="22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[5]	H. </a:t>
            </a:r>
            <a:r>
              <a:rPr lang="en-GB" sz="2200" dirty="0" err="1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Zumbahlen</a:t>
            </a:r>
            <a:r>
              <a:rPr lang="en-GB" sz="2200" dirty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, “All Pass Filters,” Analog Devices, Norwood, MA, 	USA.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8408C3-D0F2-476A-A190-97621756267C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35920-FE6C-4CC1-B8F6-A51BC212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7380A-6ABE-471A-A00A-4E9DCC30E883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988928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AF0261-D149-488B-9556-D40C525F5A35}"/>
              </a:ext>
            </a:extLst>
          </p:cNvPr>
          <p:cNvSpPr txBox="1">
            <a:spLocks/>
          </p:cNvSpPr>
          <p:nvPr/>
        </p:nvSpPr>
        <p:spPr>
          <a:xfrm>
            <a:off x="868680" y="2448278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2FB3A-3322-4817-B8F4-CEC0AA5A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0171"/>
            <a:ext cx="9176658" cy="587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086DC-A261-4580-8732-9452175F154C}"/>
              </a:ext>
            </a:extLst>
          </p:cNvPr>
          <p:cNvSpPr txBox="1"/>
          <p:nvPr/>
        </p:nvSpPr>
        <p:spPr>
          <a:xfrm>
            <a:off x="8793401" y="63794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9805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441D9C-29AF-4AE4-B964-6677C19C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3" y="195943"/>
            <a:ext cx="7406640" cy="1356360"/>
          </a:xfrm>
        </p:spPr>
        <p:txBody>
          <a:bodyPr/>
          <a:lstStyle/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Block diagram of the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8A493-7F6F-4758-AD0D-44275C110986}"/>
              </a:ext>
            </a:extLst>
          </p:cNvPr>
          <p:cNvSpPr/>
          <p:nvPr/>
        </p:nvSpPr>
        <p:spPr>
          <a:xfrm>
            <a:off x="2531663" y="2009503"/>
            <a:ext cx="3923566" cy="78921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Analogue-to-event converter (AEC)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E36C5-81C8-47AC-9201-B9DB4E08B8BD}"/>
              </a:ext>
            </a:extLst>
          </p:cNvPr>
          <p:cNvSpPr/>
          <p:nvPr/>
        </p:nvSpPr>
        <p:spPr>
          <a:xfrm>
            <a:off x="2531663" y="4246520"/>
            <a:ext cx="3923566" cy="78921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Event-to-analogue  converter (EAC)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80A96C-87BE-4531-8A6F-8976C91D6E3D}"/>
              </a:ext>
            </a:extLst>
          </p:cNvPr>
          <p:cNvSpPr/>
          <p:nvPr/>
        </p:nvSpPr>
        <p:spPr>
          <a:xfrm>
            <a:off x="3649803" y="3261362"/>
            <a:ext cx="1687286" cy="5225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CE1AA37-B50D-4FDE-9809-63CC05CF78A8}"/>
              </a:ext>
            </a:extLst>
          </p:cNvPr>
          <p:cNvSpPr/>
          <p:nvPr/>
        </p:nvSpPr>
        <p:spPr>
          <a:xfrm>
            <a:off x="4394297" y="2853148"/>
            <a:ext cx="198297" cy="365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F3789F-CA58-4B16-9855-1FC65EBAEC23}"/>
              </a:ext>
            </a:extLst>
          </p:cNvPr>
          <p:cNvSpPr/>
          <p:nvPr/>
        </p:nvSpPr>
        <p:spPr>
          <a:xfrm>
            <a:off x="4394297" y="3826329"/>
            <a:ext cx="198297" cy="365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2F399-8A10-464C-B9CF-4D8768D89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865934-3EE0-420E-866F-D2C877525F34}"/>
              </a:ext>
            </a:extLst>
          </p:cNvPr>
          <p:cNvSpPr/>
          <p:nvPr/>
        </p:nvSpPr>
        <p:spPr>
          <a:xfrm>
            <a:off x="3116452" y="5118748"/>
            <a:ext cx="29522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1 :Block diagram of the system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4B71C-D2AF-437A-98C9-F74EE67D0146}"/>
              </a:ext>
            </a:extLst>
          </p:cNvPr>
          <p:cNvSpPr txBox="1"/>
          <p:nvPr/>
        </p:nvSpPr>
        <p:spPr>
          <a:xfrm>
            <a:off x="8752114" y="63794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3104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ECB38A-99F1-4501-81BD-8487FA4A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632858"/>
            <a:ext cx="7406640" cy="1356360"/>
          </a:xfrm>
        </p:spPr>
        <p:txBody>
          <a:bodyPr/>
          <a:lstStyle/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Analogue-to-event converter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E08816-051C-4E58-976F-CB0A83F1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315" y="3205842"/>
            <a:ext cx="8127369" cy="4038600"/>
          </a:xfrm>
        </p:spPr>
        <p:txBody>
          <a:bodyPr>
            <a:normAutofit/>
          </a:bodyPr>
          <a:lstStyle/>
          <a:p>
            <a:pPr marL="34290" indent="0" algn="just">
              <a:buNone/>
            </a:pPr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The aim of this section is to convert analogue signals to events which can be later processed by an event processor. </a:t>
            </a:r>
            <a:r>
              <a:rPr lang="en-GB" sz="1800" dirty="0">
                <a:ln w="0"/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E7F00-B39D-437B-A21D-FA1A4DFD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BAC96D-E4CD-4CDE-A565-BB3844B555B5}"/>
              </a:ext>
            </a:extLst>
          </p:cNvPr>
          <p:cNvSpPr txBox="1"/>
          <p:nvPr/>
        </p:nvSpPr>
        <p:spPr>
          <a:xfrm>
            <a:off x="8752114" y="637941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473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F97175-52A2-4BED-946A-D9AE28CD562F}"/>
              </a:ext>
            </a:extLst>
          </p:cNvPr>
          <p:cNvSpPr txBox="1">
            <a:spLocks/>
          </p:cNvSpPr>
          <p:nvPr/>
        </p:nvSpPr>
        <p:spPr>
          <a:xfrm>
            <a:off x="855263" y="195943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Analogue-to-digital converter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B63BB7-83FB-44CD-8706-BDF1DE67C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02" y="1672050"/>
            <a:ext cx="7404653" cy="4038600"/>
          </a:xfrm>
        </p:spPr>
        <p:txBody>
          <a:bodyPr>
            <a:normAutofit/>
          </a:bodyPr>
          <a:lstStyle/>
          <a:p>
            <a:pPr marL="34290" indent="0" algn="just">
              <a:buNone/>
            </a:pPr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Done using two approaches – </a:t>
            </a:r>
          </a:p>
          <a:p>
            <a:pPr lvl="8" algn="just"/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Synchronously</a:t>
            </a:r>
          </a:p>
          <a:p>
            <a:pPr lvl="8" algn="just"/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Asynchronously</a:t>
            </a:r>
            <a:r>
              <a:rPr lang="en-GB" sz="20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GB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2D13ED-6535-4D08-B046-766613A2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78" y="2862675"/>
            <a:ext cx="5600700" cy="28479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45B5D2-B874-44AC-B5BA-03CBD59A5BB2}"/>
              </a:ext>
            </a:extLst>
          </p:cNvPr>
          <p:cNvSpPr/>
          <p:nvPr/>
        </p:nvSpPr>
        <p:spPr>
          <a:xfrm>
            <a:off x="3166583" y="5522620"/>
            <a:ext cx="28108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2 :Level crossing sampling [1]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31EAD6-CA67-4A01-81D6-AAEFC2866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1CBB4-96BA-4D3F-8C1C-41BD4499CAB9}"/>
              </a:ext>
            </a:extLst>
          </p:cNvPr>
          <p:cNvSpPr txBox="1"/>
          <p:nvPr/>
        </p:nvSpPr>
        <p:spPr>
          <a:xfrm>
            <a:off x="8752114" y="63794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585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93EC3-76A9-4CC6-A0F5-A22E1A463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95" y="1594284"/>
            <a:ext cx="7404653" cy="4038600"/>
          </a:xfrm>
        </p:spPr>
        <p:txBody>
          <a:bodyPr>
            <a:normAutofit/>
          </a:bodyPr>
          <a:lstStyle/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Level crossing sampling scheme </a:t>
            </a:r>
          </a:p>
          <a:p>
            <a:pPr marL="34290" indent="0">
              <a:buNone/>
            </a:pPr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  discussed is implemented using a </a:t>
            </a:r>
          </a:p>
          <a:p>
            <a:pPr marL="34290" indent="0">
              <a:buNone/>
            </a:pPr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  high speed flash converter. </a:t>
            </a:r>
          </a:p>
          <a:p>
            <a:pPr marL="34290" indent="0">
              <a:buNone/>
            </a:pPr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 A comparator is used to convert </a:t>
            </a:r>
          </a:p>
          <a:p>
            <a:pPr marL="34290" indent="0">
              <a:buNone/>
            </a:pPr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   digital signals to events.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91087-037E-4C18-8F82-D7058FC16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155748" y="2178027"/>
            <a:ext cx="4038602" cy="2871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4CF625-874C-4557-BC76-E5FEF8625F5F}"/>
              </a:ext>
            </a:extLst>
          </p:cNvPr>
          <p:cNvSpPr/>
          <p:nvPr/>
        </p:nvSpPr>
        <p:spPr>
          <a:xfrm>
            <a:off x="6086289" y="5674860"/>
            <a:ext cx="21658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3 :Flash converter[2]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814357-565D-4CD3-9CE3-68BC4A6D5B4C}"/>
              </a:ext>
            </a:extLst>
          </p:cNvPr>
          <p:cNvSpPr txBox="1">
            <a:spLocks/>
          </p:cNvSpPr>
          <p:nvPr/>
        </p:nvSpPr>
        <p:spPr>
          <a:xfrm>
            <a:off x="855263" y="195943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ADC using flash converter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471F9-D79D-45BB-87F5-3E928ED2D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FB825-A5EE-46BB-B0A1-14C0E15EA6A8}"/>
              </a:ext>
            </a:extLst>
          </p:cNvPr>
          <p:cNvSpPr txBox="1"/>
          <p:nvPr/>
        </p:nvSpPr>
        <p:spPr>
          <a:xfrm>
            <a:off x="8752114" y="63794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0157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B8C25F-A4F1-44BE-9F76-4797790AD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0832" y="2471056"/>
            <a:ext cx="4859270" cy="29350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8D7CEA-2F0E-44D7-BB96-FD27E1AFC300}"/>
              </a:ext>
            </a:extLst>
          </p:cNvPr>
          <p:cNvSpPr txBox="1">
            <a:spLocks/>
          </p:cNvSpPr>
          <p:nvPr/>
        </p:nvSpPr>
        <p:spPr>
          <a:xfrm>
            <a:off x="920220" y="18405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Simulation result of ADC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65CBD-3368-419D-8682-800770865C2D}"/>
              </a:ext>
            </a:extLst>
          </p:cNvPr>
          <p:cNvSpPr txBox="1">
            <a:spLocks/>
          </p:cNvSpPr>
          <p:nvPr/>
        </p:nvSpPr>
        <p:spPr>
          <a:xfrm>
            <a:off x="563756" y="150095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 Implemented a comparator block in Verilog-A.</a:t>
            </a:r>
          </a:p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 Implemented a flash converter in Verilog-A.</a:t>
            </a:r>
            <a:endParaRPr lang="en-GB" dirty="0"/>
          </a:p>
          <a:p>
            <a:endParaRPr lang="en-GB" sz="2400" dirty="0">
              <a:ln w="0">
                <a:solidFill>
                  <a:schemeClr val="accent1">
                    <a:lumMod val="50000"/>
                  </a:schemeClr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06D4D-7DB7-4DB8-95DF-D4941EFD0DB1}"/>
              </a:ext>
            </a:extLst>
          </p:cNvPr>
          <p:cNvSpPr/>
          <p:nvPr/>
        </p:nvSpPr>
        <p:spPr>
          <a:xfrm>
            <a:off x="4555671" y="5443195"/>
            <a:ext cx="35543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4 :Simulation of flash ADC with 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C0B6C-EA53-433D-9BE0-58507951DC0A}"/>
              </a:ext>
            </a:extLst>
          </p:cNvPr>
          <p:cNvSpPr txBox="1"/>
          <p:nvPr/>
        </p:nvSpPr>
        <p:spPr>
          <a:xfrm>
            <a:off x="924454" y="4766086"/>
            <a:ext cx="3081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 figure 4-</a:t>
            </a:r>
          </a:p>
          <a:p>
            <a:r>
              <a:rPr lang="en-GB" sz="1600" dirty="0"/>
              <a:t>Red – analogue input wave of 8V,</a:t>
            </a:r>
          </a:p>
          <a:p>
            <a:r>
              <a:rPr lang="en-GB" sz="1600" dirty="0"/>
              <a:t>Light blue – d2, logic ‘1’</a:t>
            </a:r>
          </a:p>
          <a:p>
            <a:r>
              <a:rPr lang="en-GB" sz="1600" dirty="0"/>
              <a:t>Magenta  –  d1, logic ‘0’</a:t>
            </a:r>
          </a:p>
          <a:p>
            <a:r>
              <a:rPr lang="en-GB" sz="1600" dirty="0"/>
              <a:t>Green       –  d0, logic ‘1’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3F8393-79D1-4D00-BD74-EED3DB76C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164C4-7C0C-4666-868E-4DC5AFF8C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20" y="2872212"/>
            <a:ext cx="2470091" cy="19407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95DF15-9D3D-4978-A167-7FB97357C98A}"/>
              </a:ext>
            </a:extLst>
          </p:cNvPr>
          <p:cNvSpPr/>
          <p:nvPr/>
        </p:nvSpPr>
        <p:spPr>
          <a:xfrm>
            <a:off x="637847" y="2404464"/>
            <a:ext cx="32115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Table1: Output of 8X3 Flash ADC in terms </a:t>
            </a:r>
          </a:p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Of reference voltage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04DC9-579C-4552-8A48-E65488FBFBA7}"/>
              </a:ext>
            </a:extLst>
          </p:cNvPr>
          <p:cNvSpPr txBox="1"/>
          <p:nvPr/>
        </p:nvSpPr>
        <p:spPr>
          <a:xfrm>
            <a:off x="8752114" y="63794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0608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1FE6C9-BA24-4928-9BCD-3FC57F8190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690" y="129184"/>
            <a:ext cx="7407275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Event generator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41759-A395-469A-A51F-8EA924F3A373}"/>
              </a:ext>
            </a:extLst>
          </p:cNvPr>
          <p:cNvSpPr txBox="1">
            <a:spLocks/>
          </p:cNvSpPr>
          <p:nvPr/>
        </p:nvSpPr>
        <p:spPr>
          <a:xfrm>
            <a:off x="575789" y="1484909"/>
            <a:ext cx="802507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n w="0">
                  <a:solidFill>
                    <a:schemeClr val="accent1">
                      <a:lumMod val="50000"/>
                    </a:schemeClr>
                  </a:solidFill>
                </a:ln>
              </a:rPr>
              <a:t>Event – A sample or a spike which is generated when  something significant occurs[1].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3762C-EAA2-40C6-8C22-8CF954AA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01" y="2362096"/>
            <a:ext cx="5656397" cy="31825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260FF5-5AAC-468D-95B7-6EA06538FBF8}"/>
              </a:ext>
            </a:extLst>
          </p:cNvPr>
          <p:cNvSpPr/>
          <p:nvPr/>
        </p:nvSpPr>
        <p:spPr>
          <a:xfrm>
            <a:off x="2698223" y="5599616"/>
            <a:ext cx="4082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Figure 5 : A finite state machine to generate events[2]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809930-65D4-4CF2-BBEC-E1851654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58" y="6270171"/>
            <a:ext cx="9176658" cy="5878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CF5672-51E6-4057-827B-99B67EDDEB27}"/>
              </a:ext>
            </a:extLst>
          </p:cNvPr>
          <p:cNvSpPr txBox="1"/>
          <p:nvPr/>
        </p:nvSpPr>
        <p:spPr>
          <a:xfrm>
            <a:off x="8752114" y="63794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7893520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</TotalTime>
  <Words>1526</Words>
  <Application>Microsoft Office PowerPoint</Application>
  <PresentationFormat>On-screen Show (4:3)</PresentationFormat>
  <Paragraphs>245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Cambria Math</vt:lpstr>
      <vt:lpstr>Corbel</vt:lpstr>
      <vt:lpstr>Helvetica</vt:lpstr>
      <vt:lpstr>Basis</vt:lpstr>
      <vt:lpstr>PowerPoint Presentation</vt:lpstr>
      <vt:lpstr>PowerPoint Presentation</vt:lpstr>
      <vt:lpstr>Introduction </vt:lpstr>
      <vt:lpstr>Block diagram of the system</vt:lpstr>
      <vt:lpstr>Analogue-to-event converter</vt:lpstr>
      <vt:lpstr>PowerPoint Presentation</vt:lpstr>
      <vt:lpstr>PowerPoint Presentation</vt:lpstr>
      <vt:lpstr>PowerPoint Presentation</vt:lpstr>
      <vt:lpstr>Event generator </vt:lpstr>
      <vt:lpstr>PowerPoint Presentation</vt:lpstr>
      <vt:lpstr>Asynchronous event processor</vt:lpstr>
      <vt:lpstr>PowerPoint Presentation</vt:lpstr>
      <vt:lpstr>Asynchronous processor</vt:lpstr>
      <vt:lpstr>Filter design on MATLAB</vt:lpstr>
      <vt:lpstr>PowerPoint Presentation</vt:lpstr>
      <vt:lpstr>Filter design on FPGA</vt:lpstr>
      <vt:lpstr>Delays</vt:lpstr>
      <vt:lpstr>PowerPoint Presentation</vt:lpstr>
      <vt:lpstr>PowerPoint Presentation</vt:lpstr>
      <vt:lpstr>PowerPoint Presentation</vt:lpstr>
      <vt:lpstr>PowerPoint Presentation</vt:lpstr>
      <vt:lpstr>Event to analogue converter </vt:lpstr>
      <vt:lpstr>PowerPoint Presentation</vt:lpstr>
      <vt:lpstr>PowerPoint Presentation</vt:lpstr>
      <vt:lpstr>PowerPoint Presentation</vt:lpstr>
      <vt:lpstr>System level integration</vt:lpstr>
      <vt:lpstr>Block diagram of the entire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THAKUR Rahul</dc:creator>
  <cp:lastModifiedBy>THAKUR Rahul</cp:lastModifiedBy>
  <cp:revision>72</cp:revision>
  <dcterms:created xsi:type="dcterms:W3CDTF">2018-08-20T11:56:59Z</dcterms:created>
  <dcterms:modified xsi:type="dcterms:W3CDTF">2018-08-21T08:27:14Z</dcterms:modified>
</cp:coreProperties>
</file>